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embeddedFontLst>
    <p:embeddedFont>
      <p:font typeface="Barlow" panose="00000500000000000000" pitchFamily="2" charset="0"/>
      <p:regular r:id="rId5"/>
      <p:bold r:id="rId6"/>
      <p:italic r:id="rId7"/>
      <p:boldItalic r:id="rId8"/>
    </p:embeddedFont>
    <p:embeddedFont>
      <p:font typeface="Barlow SemiBold" panose="00000700000000000000" pitchFamily="2" charset="0"/>
      <p:regular r:id="rId9"/>
      <p:bold r:id="rId10"/>
      <p:italic r:id="rId11"/>
      <p:boldItalic r:id="rId12"/>
    </p:embeddedFont>
    <p:embeddedFont>
      <p:font typeface="Play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GGUs9ihvgJIFVhjqf4Qi6xTEu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6C446-C89E-48AC-A272-0144FE467236}" v="2" dt="2026-03-03T10:08:11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8" d="100"/>
          <a:sy n="148" d="100"/>
        </p:scale>
        <p:origin x="1272" y="-2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Play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87910" y="2978019"/>
            <a:ext cx="6783857" cy="652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Play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rgbClr val="757575"/>
              </a:buClr>
              <a:buSzPts val="1984"/>
              <a:buNone/>
              <a:defRPr sz="1984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653"/>
              <a:buNone/>
              <a:defRPr sz="1653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488"/>
              <a:buNone/>
              <a:defRPr sz="1488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Play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6557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marL="91440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marL="137160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marL="1828800" lvl="3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marL="2286000" lvl="4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marL="2743200" lvl="5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marL="3200400" lvl="6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marL="3657600" lvl="7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marL="4114800" lvl="8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Play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Play"/>
              <a:buNone/>
              <a:defRPr sz="3637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5602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sz="2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356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info@swisspor.h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50886"/>
          <a:stretch/>
        </p:blipFill>
        <p:spPr>
          <a:xfrm>
            <a:off x="0" y="1291809"/>
            <a:ext cx="3539114" cy="720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r="39103" b="37811"/>
          <a:stretch/>
        </p:blipFill>
        <p:spPr>
          <a:xfrm>
            <a:off x="3171448" y="6210410"/>
            <a:ext cx="4388227" cy="448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A képen Grafika, Betűtípus, képernyőkép, Grafikus tervezés látható&#10;&#10;Előfordulhat, hogy az AI által létrehozott tartalom helytelen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9491" y="170784"/>
            <a:ext cx="2083478" cy="77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képen labda, gömb látható&#10;&#10;Előfordulhat, hogy az AI által létrehozott tartalom helytelen."/>
          <p:cNvPicPr preferRelativeResize="0"/>
          <p:nvPr/>
        </p:nvPicPr>
        <p:blipFill rotWithShape="1">
          <a:blip r:embed="rId6">
            <a:alphaModFix/>
          </a:blip>
          <a:srcRect t="49933"/>
          <a:stretch/>
        </p:blipFill>
        <p:spPr>
          <a:xfrm rot="5400000">
            <a:off x="4100478" y="2657131"/>
            <a:ext cx="4608210" cy="231018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" y="949310"/>
            <a:ext cx="755967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" sz="5000" b="0" i="0" u="none" strike="noStrike" cap="none" dirty="0">
                <a:solidFill>
                  <a:srgbClr val="F3843A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GARANTNI LIST</a:t>
            </a:r>
            <a:endParaRPr sz="5000" b="0" i="0" u="none" strike="noStrike" cap="none" baseline="30000" dirty="0">
              <a:solidFill>
                <a:srgbClr val="F3843A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0" y="1727836"/>
            <a:ext cx="7559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" sz="2000" b="0" i="0" u="none" strike="noStrike" cap="none">
                <a:solidFill>
                  <a:srgbClr val="F3843A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Garancija od 65 godina </a:t>
            </a:r>
            <a:r>
              <a:rPr lang="sr-Latn" sz="2000" b="0" i="0" u="none" strike="noStrike" cap="none">
                <a:solidFill>
                  <a:srgbClr val="F3843A"/>
                </a:solidFill>
                <a:latin typeface="Barlow"/>
                <a:ea typeface="Barlow"/>
                <a:cs typeface="Barlow"/>
                <a:sym typeface="Barlow"/>
              </a:rPr>
              <a:t>za keramički crep CASTA</a:t>
            </a:r>
            <a:endParaRPr sz="2000" b="0" i="0" u="none" strike="noStrike" cap="none" baseline="30000">
              <a:solidFill>
                <a:srgbClr val="F3843A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33160" y="6024091"/>
            <a:ext cx="6662057" cy="361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33333"/>
              </a:lnSpc>
            </a:pPr>
            <a:r>
              <a:rPr lang="hu-HU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Hungary SEE Kft (registrovana kancelarija: 8960 Lenti, Cserépgyár utca 1., registracioni broj kompanije: 20 09 066613, u daljem tekstu: </a:t>
            </a:r>
            <a:r>
              <a:rPr lang="hu-HU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) pruža </a:t>
            </a:r>
            <a:r>
              <a:rPr lang="sr-Latn" sz="1200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65-godišnju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garanciju </a:t>
            </a:r>
            <a:r>
              <a:rPr lang="sr-Latn" sz="1200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 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od datuma isporuke, pod uslovima navedenim u ovom garantnom listu, da isporučeni keramički crepovi </a:t>
            </a:r>
            <a:r>
              <a:rPr lang="hu-HU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TON i nj</a:t>
            </a:r>
            <a:r>
              <a:rPr lang="sr-Latn" sz="1200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ihovi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dodaci ispunjavaju zahteve otpornosti na mraz, dimenzionalne stabilnosti i kapaciteta zadržavanja vode kako je definisano u standardu </a:t>
            </a:r>
            <a:r>
              <a:rPr lang="hu-HU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SRPS 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EN 1304:2005. </a:t>
            </a:r>
            <a:endParaRPr dirty="0"/>
          </a:p>
          <a:p>
            <a:pPr marL="0" marR="0" lvl="0" indent="0" algn="l" rtl="0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Tokom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garantnog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perioda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obavezujemo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se da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ćemo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zameniti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sav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koji ne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ispunjava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gore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navedene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zahteve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bez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naknade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garantnog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partnera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isporučućemo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ih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gradilište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U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slučaju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da je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došlo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do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promene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boje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modela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materijala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će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se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primeniti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novi,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aktuelni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model.</a:t>
            </a:r>
            <a:endParaRPr sz="1200" b="0" i="0" u="none" strike="noStrike" cap="none" dirty="0">
              <a:solidFill>
                <a:srgbClr val="3C3C3C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prvih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pet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godina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garantnog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perioda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preuzimamo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obavezu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prema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garantnom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partneru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ćemo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pokriti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troškove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rada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nastale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zbog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uključujući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troškove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pomoćnih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materijala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uklanjanja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prema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regionalno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uobičajenim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12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cenama</a:t>
            </a:r>
            <a:r>
              <a:rPr lang="sr-Latn" sz="12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rada.</a:t>
            </a:r>
            <a:endParaRPr sz="1200" b="0" i="0" u="none" strike="noStrike" cap="none" dirty="0">
              <a:solidFill>
                <a:srgbClr val="3C3C3C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C3C3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64457" y="9921053"/>
            <a:ext cx="2032000" cy="84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" sz="1200" b="1" i="0" u="none" strike="noStrike" cap="none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László Józsa</a:t>
            </a:r>
            <a:endParaRPr/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" sz="1200" b="0" i="0" u="none" strike="noStrike" cap="none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Menadžer kvaliteta</a:t>
            </a:r>
            <a:endParaRPr/>
          </a:p>
          <a:p>
            <a:pPr marL="0" marR="0" lvl="0" indent="0" algn="ctr" rtl="0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3C3C3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92" name="Google Shape;92;p1" descr="A képen égbolt, térkép, füst, vonal látható&#10;&#10;Automatikusan generált leírá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5357" y="9260186"/>
            <a:ext cx="1990725" cy="74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MSZ EN ISO 9001:2009 &amp; MSZ EN ISO 14001:2005 | AK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57883" y="9183695"/>
            <a:ext cx="1337334" cy="133733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464457" y="2222027"/>
            <a:ext cx="2977243" cy="351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" sz="1200" b="0" i="0" u="none" strike="noStrike" cap="none">
                <a:solidFill>
                  <a:srgbClr val="3C3C3C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Datum izdavanja: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3C3C3C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" sz="1200" b="0" i="0" u="none" strike="noStrike" cap="none">
                <a:solidFill>
                  <a:srgbClr val="3C3C3C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Broj otpremnice: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3C3C3C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" sz="1200" b="0" i="0" u="none" strike="noStrike" cap="none">
                <a:solidFill>
                  <a:srgbClr val="3C3C3C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Datum isporuke: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3C3C3C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" sz="1200" b="0" i="0" u="none" strike="noStrike" cap="none">
                <a:solidFill>
                  <a:srgbClr val="3C3C3C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Ime kupca: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3C3C3C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r-Latn" sz="1200" b="0" i="0" u="none" strike="noStrike" cap="none">
                <a:solidFill>
                  <a:srgbClr val="3C3C3C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Adresa isporuke kupca: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3C3C3C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64458" y="2497514"/>
            <a:ext cx="6662056" cy="454025"/>
          </a:xfrm>
          <a:prstGeom prst="rect">
            <a:avLst/>
          </a:prstGeom>
          <a:solidFill>
            <a:srgbClr val="D8D8D8">
              <a:alpha val="6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64458" y="3218044"/>
            <a:ext cx="6662056" cy="454025"/>
          </a:xfrm>
          <a:prstGeom prst="rect">
            <a:avLst/>
          </a:prstGeom>
          <a:solidFill>
            <a:srgbClr val="D8D8D8">
              <a:alpha val="6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464458" y="3911568"/>
            <a:ext cx="6662056" cy="454025"/>
          </a:xfrm>
          <a:prstGeom prst="rect">
            <a:avLst/>
          </a:prstGeom>
          <a:solidFill>
            <a:srgbClr val="D8D8D8">
              <a:alpha val="6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448809" y="4617110"/>
            <a:ext cx="6662056" cy="454025"/>
          </a:xfrm>
          <a:prstGeom prst="rect">
            <a:avLst/>
          </a:prstGeom>
          <a:solidFill>
            <a:srgbClr val="D8D8D8">
              <a:alpha val="6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64458" y="5322652"/>
            <a:ext cx="6662056" cy="454025"/>
          </a:xfrm>
          <a:prstGeom prst="rect">
            <a:avLst/>
          </a:prstGeom>
          <a:solidFill>
            <a:srgbClr val="D8D8D8">
              <a:alpha val="6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l="50886"/>
          <a:stretch/>
        </p:blipFill>
        <p:spPr>
          <a:xfrm>
            <a:off x="0" y="1291809"/>
            <a:ext cx="3539114" cy="720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r="39103" b="37811"/>
          <a:stretch/>
        </p:blipFill>
        <p:spPr>
          <a:xfrm>
            <a:off x="3161005" y="6199224"/>
            <a:ext cx="4388227" cy="448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A képen Grafika, Betűtípus, képernyőkép, Grafikus tervezés látható&#10;&#10;Előfordulhat, hogy az AI által létrehozott tartalom helytelen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4327" y="11185"/>
            <a:ext cx="1685348" cy="6297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232228" y="253843"/>
            <a:ext cx="70952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" sz="2000" b="0" i="0" u="none" strike="noStrike" cap="none">
                <a:solidFill>
                  <a:srgbClr val="F3843A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Uslovi garancije </a:t>
            </a:r>
            <a:endParaRPr sz="2000" b="0" i="0" u="none" strike="noStrike" cap="none" baseline="30000">
              <a:solidFill>
                <a:srgbClr val="F3843A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 r="46710"/>
          <a:stretch/>
        </p:blipFill>
        <p:spPr>
          <a:xfrm>
            <a:off x="3707251" y="51530"/>
            <a:ext cx="3840093" cy="721219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156323" y="732597"/>
            <a:ext cx="3689602" cy="97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Korisnik ove garancije je fizičko ili pravno lice koje, u trenutku nastanka garancijskog događaja, potvrđuje da je vlasnik (ili ovlašćeni predstavnik vlasnika) zgrade u kojoj su proizvodi prvi put ugrađeni, i da su proizvodi ugrađeni u skladu sa njihovom namenom i u skladu sa specifikacijama proizvođača. Garancija će ostati važeća čak i u slučaju promene vlasništva, do isteka originalnog garantnog perioda.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Aktivacija garancije biće moguća ako tokom garantnog perioda  korisnik prijavi otkriveni nedostatak kompaniji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Hungary SEE Kft. (ili njegovom pravnom nasledniku) u pisanom obliku bez nepotrebnog odlaganja nakon otkrivanja, ali najkasnije u roku od 30 (trideset) dana. Izveštaj o garanciji treba da navede prirodu kvara i, na osnovu dostupnih informacija, okolnosti kvara, uz priloženu fotografsku dokumentaciju gde je to moguće. Obaveštenje o garantnom slučaju smatraće se pismenim ako je poslato redovnom poštom ili e-mailom (info@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.hu) na zvanične kontakt podatke Kompanije. </a:t>
            </a:r>
            <a:endParaRPr dirty="0"/>
          </a:p>
          <a:p>
            <a:pPr marL="2286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 važi za sledeće metode ispitivanja za navedene karakteristike: </a:t>
            </a:r>
            <a:b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- Kapacitet zadržavanja vode: 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SRPS EN 539-1:2011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metoda 2 </a:t>
            </a:r>
            <a:b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- Otpornost na mraz: 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SRPS EN 539-2:2011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metoda ispitivanja „E” </a:t>
            </a:r>
            <a:b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- Dimenzionalna stabilnost: </a:t>
            </a:r>
            <a:r>
              <a:rPr lang="hu-HU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SRPS EN 1024:2005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 će biti važeća samo ako je proizvod ugrađen na profesionalan način, stoga se moraju pratiti uputstva u brošurama i vodičima za ugradnju. Crep jedne boje treba postavljati mešanjem najmanje četiri palete. Žalbe se ne mogu uvažiti zbog izostavljanja ovog radnog procesa. U slučaju keramičkih proizvoda, zbog prirodnih svojstava sirovine, mogu se pojaviti manje razlike u boji i nijansi između serija sa različitih datuma proizvodnje. Ove razlike su estetske prirode, ne smatraju se nedostacima i ne utiču na upotrebljivost proizvoda.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Zbog svoje porozne strukture, keramički proizvodi su skloni apsorpciji vlage. Apsorpcija vlage i rezultirajuće produbljivanje boje, potamnjivanje ili pojavljivanje mrlja predstavljaju prirodna fizička svojstva keramičkih proizvoda i ne smatraju se proizvodnim nedostacima. </a:t>
            </a:r>
            <a:b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Ovaj fenomen je obično privremen, prestaje nakon sušenja i ne utiče na kvalitet ili funkcionalnost proizvoda. Estetske promene nastale usled izloženosti vlazi svojstvene su prirodi proizvoda.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Manje estetske varijacije, mikrodefekti ili oštećenja kao što su okrnjeni rubovi na površini keramičkih proizvoda, koji nisu vidljivi nakon profesionalne ugradnje, ne smatraju se defektima i ne utiču na korisnu vrednost proizvoda. Problemi sa vidljivošću odnose se isključivo na predviđeno, konačno stanje ugradnje.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Isporučeni crep mora biti postavljen u skladu sa mađarskim </a:t>
            </a:r>
            <a:r>
              <a:rPr lang="sr-Latn" sz="800" b="0" i="0" u="none" strike="noStrike" cap="none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standardom SRPS-EN 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 opšteprihvaćenim pravilima krovopokrivačke struke, kao i dopunskim Smernicama za primenu tehnologije kompanije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U slučaju neslaganja između uputstava proizvođača i drugih pravila, za potrebe garancijskih zahteva primenjivaće se uputstva proizvođača.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Ova garancija se ne odnosi na oštećenja nastala usled nepravilnog skladištenja, niti na kvarove koji su mogli biti sprečeni redovnim (najmanje godišnjim) pregledom i održavanjem krova (npr. čišćenje žlebova za odvod vode, održavanje oluka).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Preduslov za garanciju je postojanje krovne konstrukcije koja je profesionalna u svakom pogledu.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Ventilacija krovne površine (ulaz i izlaz vazduha) mora na celoj površini biti pripremljena u skladu sa standardom. Garancija neće pokrivati oštećenja nastala usled nepravilno ventilisanih krovnih površina.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Ova garancija ne pokriva promene u boji proizvoda, površinske ogrebotine koje ne utiču na estetiku proizvoda, niti hemijska i biološka oštećenja (npr. kontaminacija prašinom ili mahovinom).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 početka bilo kakvih popravki, mora se pružiti prilika zaposlenima u kompaniji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da pregledaju stanje krova. </a:t>
            </a:r>
            <a:endParaRPr dirty="0"/>
          </a:p>
          <a:p>
            <a:pPr marL="228600" marR="0" lvl="0" indent="-169227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935"/>
              <a:buFont typeface="Play"/>
              <a:buNone/>
            </a:pPr>
            <a:endParaRPr sz="850" b="0" i="0" u="none" strike="noStrike" cap="none" dirty="0">
              <a:solidFill>
                <a:srgbClr val="3C3C3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3845928" y="732597"/>
            <a:ext cx="3481517" cy="914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spcBef>
                <a:spcPts val="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pregledati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kompletnu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dokumentaciju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okviru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obaveštenja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roku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od 15 dana od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prijema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izdati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pisanu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izjavu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Ako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ispitivanje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zahteva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više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vremena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zbog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inspekcije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licu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mesta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uzorkovanja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korisnik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obavešten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roku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biće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naznačen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očekivani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datum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završetka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ispitivanja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izvođenja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radova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koji se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tiču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mora se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dostaviti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procena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troškova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zadržava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pravo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radove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obavi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firma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odredi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koji je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vidljivo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neispravan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trenutku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ugradnje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pokazuje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prepoznatljive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nedostatke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tokom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rukovanja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biće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zamenjen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besplatno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od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strane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izdavaoca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uz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isporuku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istovar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gradilištu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Ako se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takav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ugradi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davalac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pokriti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troškove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demontaže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!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Odgovornost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prema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ovoj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ograničena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je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neispravnog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proizvoda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tokom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prvih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pet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godina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perioda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snositi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troškove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navedene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listu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ne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snosni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odgovornost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bilo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kakvu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indirektnu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posledičnu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štetu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uključuje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ali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ograničeno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gubitak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profita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gubitke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usled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nedostupnosti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druge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slučajne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štete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ne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pokriva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oštećenja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lomove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nastale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usled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prirodnih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uzroka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(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npr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oštećenja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od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oluje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).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Zamena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promene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okviru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usluga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uticati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važenje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dodatno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isporučene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proizvode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ostaje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važeća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do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isteka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originalnog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perioda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navedenog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pismu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;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takve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dopunske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isporuke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ne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produžavaju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period.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je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važeća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samo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uz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korišćenje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originalnih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dodataka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CASTA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TON (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npr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sistemi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ventilaciju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kao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što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strehu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sleme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itd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.).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se ne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može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ostvariti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slučaju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ugradnje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neoriginalnih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dodataka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CASTA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TON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oštećenja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uzrokovanih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naknadno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instaliranim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uređajima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Premeštanje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sistema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(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naknadno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)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ugrađenih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krovu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(koji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nisu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integrisani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strukturu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krova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)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deo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troškova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slučaju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nedostataka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koji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rezultat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nepravilnog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rada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krovu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(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npr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hodanje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po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crepu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),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garancijski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zahtevi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se ne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mogu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uvažiti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!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Kako bi se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procenio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zahtev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korisnik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mora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obezbediti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autentičan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dokaz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kupovini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proizvoda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roku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kao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dokaz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ugradnji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Primarna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metoda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jeste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da se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priloži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faktura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potvrđuje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kupovinu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proizvoda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zajedno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odgovarajućim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otpremnicom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Prilaganje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lista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preduslov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ostvarivanje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ali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odrediti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uslove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primenljive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proizvod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osnovu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relevantnog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garantnog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lista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prilikom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procene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zahteva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Ako,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iz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objektivnih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razloga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moguće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priložiti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fakturu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otpremnicu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prilikom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ostvarivanja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prava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iz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ima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pravo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prihvati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zatraži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druga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dokumenta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ili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druge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dokaze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koji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verodostojno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potvrđuju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kupovinu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ugradnju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Kompanija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hu-HU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će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odlučiti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prikladnosti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dostavljenih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dokumenata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valjanosti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zahteva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za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zavisnosti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od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slučaja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do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slučaja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Vek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trajanja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proizvoda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premašuje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period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slučaju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neispravnog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izvršenja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isporuke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robe,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potrošači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imaju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pravo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besplatno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otklanjanje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nedostataka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od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strane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prodavca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u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skladu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zakonodavstvom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Evropske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unije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Mađarske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ne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utiče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ovo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pravo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njegova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primenjivost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ograničena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dirty="0"/>
          </a:p>
          <a:p>
            <a:pPr marL="228600" marR="0" lvl="0" indent="-22860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880"/>
              <a:buFont typeface="Play"/>
              <a:buAutoNum type="arabicPeriod" startAt="13"/>
            </a:pP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Garancija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je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važeća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samo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b="0" i="0" u="none" strike="noStrike" cap="none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teritoriji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800" dirty="0" err="1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Srbije</a:t>
            </a:r>
            <a:r>
              <a:rPr lang="sr-Latn" sz="8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dirty="0"/>
          </a:p>
          <a:p>
            <a:pPr marL="228600" marR="0" lvl="0" indent="-158750" algn="just" rtl="0">
              <a:spcBef>
                <a:spcPts val="600"/>
              </a:spcBef>
              <a:spcAft>
                <a:spcPts val="0"/>
              </a:spcAft>
              <a:buClr>
                <a:srgbClr val="F0821D"/>
              </a:buClr>
              <a:buSzPts val="1100"/>
              <a:buFont typeface="Play"/>
              <a:buNone/>
            </a:pPr>
            <a:endParaRPr sz="1000" b="0" i="0" u="none" strike="noStrike" cap="none" dirty="0">
              <a:solidFill>
                <a:srgbClr val="3C3C3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820426" y="9673352"/>
            <a:ext cx="6662057" cy="9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 b="1" i="0" u="none" strike="noStrike" cap="none" dirty="0" err="1">
                <a:solidFill>
                  <a:srgbClr val="3A3A3A"/>
                </a:solidFill>
                <a:latin typeface="Barlow"/>
                <a:ea typeface="Barlow"/>
                <a:cs typeface="Barlow"/>
                <a:sym typeface="Barlow"/>
              </a:rPr>
              <a:t>swisspor</a:t>
            </a:r>
            <a:r>
              <a:rPr lang="sr-Latn" sz="900" b="1" i="0" u="none" strike="noStrike" cap="none" dirty="0">
                <a:solidFill>
                  <a:srgbClr val="3A3A3A"/>
                </a:solidFill>
                <a:latin typeface="Barlow"/>
                <a:ea typeface="Barlow"/>
                <a:cs typeface="Barlow"/>
                <a:sym typeface="Barlow"/>
              </a:rPr>
              <a:t> Hungary </a:t>
            </a:r>
            <a:r>
              <a:rPr lang="sr-Latn" sz="900" b="1" i="0" u="none" strike="noStrike" cap="none">
                <a:solidFill>
                  <a:srgbClr val="3A3A3A"/>
                </a:solidFill>
                <a:latin typeface="Barlow"/>
                <a:ea typeface="Barlow"/>
                <a:cs typeface="Barlow"/>
                <a:sym typeface="Barlow"/>
              </a:rPr>
              <a:t>SEE Kft</a:t>
            </a:r>
            <a:r>
              <a:rPr lang="sr-Latn" sz="900" b="0" i="0" u="none" strike="noStrike" cap="none">
                <a:solidFill>
                  <a:srgbClr val="3A3A3A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dirty="0"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" sz="900" b="0" i="0" u="none" strike="noStrike" cap="none" dirty="0">
                <a:solidFill>
                  <a:srgbClr val="747474"/>
                </a:solidFill>
                <a:latin typeface="Barlow"/>
                <a:ea typeface="Barlow"/>
                <a:cs typeface="Barlow"/>
                <a:sym typeface="Barlow"/>
              </a:rPr>
              <a:t>H-8960 Lenti, Cserépgyár utca 1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" sz="900" b="0" i="0" u="none" strike="noStrike" cap="none" dirty="0">
                <a:solidFill>
                  <a:srgbClr val="747474"/>
                </a:solidFill>
                <a:latin typeface="Barlow"/>
                <a:ea typeface="Barlow"/>
                <a:cs typeface="Barlow"/>
                <a:sym typeface="Barlow"/>
              </a:rPr>
              <a:t>Telefon: +36 92 551 550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" sz="900" b="0" i="0" u="none" strike="noStrike" cap="none" dirty="0">
                <a:solidFill>
                  <a:srgbClr val="747474"/>
                </a:solidFill>
                <a:latin typeface="Barlow"/>
                <a:ea typeface="Barlow"/>
                <a:cs typeface="Barlow"/>
                <a:sym typeface="Barlow"/>
              </a:rPr>
              <a:t>E-mail:</a:t>
            </a:r>
            <a:r>
              <a:rPr lang="sr-Latn" sz="900" b="0" i="0" u="none" strike="noStrike" cap="none" dirty="0">
                <a:solidFill>
                  <a:srgbClr val="3C3C3C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sr-Latn" sz="900" b="0" i="0" u="sng" strike="noStrike" cap="none" dirty="0">
                <a:solidFill>
                  <a:srgbClr val="747474"/>
                </a:solidFill>
                <a:latin typeface="Barlow"/>
                <a:ea typeface="Barlow"/>
                <a:cs typeface="Barlow"/>
                <a:sym typeface="Barl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</a:t>
            </a:r>
            <a:r>
              <a:rPr lang="hu-HU" sz="900" b="0" i="0" u="sng" strike="noStrike" cap="none" dirty="0" err="1">
                <a:solidFill>
                  <a:srgbClr val="747474"/>
                </a:solidFill>
                <a:latin typeface="Barlow"/>
                <a:ea typeface="Barlow"/>
                <a:cs typeface="Barlow"/>
                <a:sym typeface="Barl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swisspor</a:t>
            </a:r>
            <a:r>
              <a:rPr lang="sr-Latn" sz="900" b="0" i="0" u="sng" strike="noStrike" cap="none" dirty="0">
                <a:solidFill>
                  <a:srgbClr val="747474"/>
                </a:solidFill>
                <a:latin typeface="Barlow"/>
                <a:ea typeface="Barlow"/>
                <a:cs typeface="Barlow"/>
                <a:sym typeface="Barl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.hu</a:t>
            </a:r>
            <a:endParaRPr sz="900" b="0" i="0" u="none" strike="noStrike" cap="none" dirty="0">
              <a:solidFill>
                <a:srgbClr val="74747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r" rtl="0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 b="0" i="0" u="none" strike="noStrike" cap="none" dirty="0" err="1">
                <a:solidFill>
                  <a:srgbClr val="F3843A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swisspor</a:t>
            </a:r>
            <a:r>
              <a:rPr lang="sr-Latn" sz="900" b="0" i="0" u="none" strike="noStrike" cap="none" dirty="0">
                <a:solidFill>
                  <a:srgbClr val="F3843A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ton.rs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Microsoft Office PowerPoint</Application>
  <PresentationFormat>Custom</PresentationFormat>
  <Paragraphs>46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Office-téma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Andras Zajacz</dc:creator>
  <cp:lastModifiedBy>Nóra Kovács</cp:lastModifiedBy>
  <cp:revision>7</cp:revision>
  <dcterms:created xsi:type="dcterms:W3CDTF">2025-10-10T10:15:48Z</dcterms:created>
  <dcterms:modified xsi:type="dcterms:W3CDTF">2026-03-04T07:23:08Z</dcterms:modified>
</cp:coreProperties>
</file>