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7104063" cy="10234613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Barlow SemiBold" panose="00000700000000000000" pitchFamily="2" charset="0"/>
      <p:regular r:id="rId9"/>
      <p:bold r:id="rId10"/>
      <p:italic r:id="rId11"/>
      <p:boldItalic r:id="rId12"/>
    </p:embeddedFont>
    <p:embeddedFont>
      <p:font typeface="Play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XIs0iYByrxcgJZP3tLfZMWxTH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5EEAD-31A5-49DA-B4A3-244F5FDA205E}" v="2" dt="2026-03-03T11:04:33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30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768350"/>
            <a:ext cx="270986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768350"/>
            <a:ext cx="270986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rgbClr val="757575"/>
              </a:buClr>
              <a:buSzPts val="1984"/>
              <a:buNone/>
              <a:defRPr sz="1984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653"/>
              <a:buNone/>
              <a:defRPr sz="1653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488"/>
              <a:buNone/>
              <a:defRPr sz="1488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Play"/>
              <a:buNone/>
              <a:defRPr sz="3637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info@swisspor.h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50886"/>
          <a:stretch/>
        </p:blipFill>
        <p:spPr>
          <a:xfrm>
            <a:off x="0" y="1291809"/>
            <a:ext cx="3539114" cy="72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r="39103" b="37811"/>
          <a:stretch/>
        </p:blipFill>
        <p:spPr>
          <a:xfrm>
            <a:off x="3055377" y="5892755"/>
            <a:ext cx="4388227" cy="44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A képen Grafika, Betűtípus, képernyőkép, Grafikus tervezés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6197" y="0"/>
            <a:ext cx="2083478" cy="77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képen labda, gömb látható&#10;&#10;Előfordulhat, hogy az AI által létrehozott tartalom helytelen."/>
          <p:cNvPicPr preferRelativeResize="0"/>
          <p:nvPr/>
        </p:nvPicPr>
        <p:blipFill rotWithShape="1">
          <a:blip r:embed="rId6">
            <a:alphaModFix/>
          </a:blip>
          <a:srcRect t="49933"/>
          <a:stretch/>
        </p:blipFill>
        <p:spPr>
          <a:xfrm rot="5400000">
            <a:off x="4100478" y="2657131"/>
            <a:ext cx="4608210" cy="23101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" y="949310"/>
            <a:ext cx="75596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5000" b="0" i="0" u="none" strike="noStrike" cap="none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GARANTNI LIST</a:t>
            </a:r>
            <a:endParaRPr sz="5000" b="0" i="0" u="none" strike="noStrike" cap="none" baseline="30000">
              <a:solidFill>
                <a:srgbClr val="F3843A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1727836"/>
            <a:ext cx="7559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2000" b="0" i="0" u="none" strike="noStrike" cap="none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Garancija od 50 godina</a:t>
            </a:r>
            <a:r>
              <a:rPr lang="sr-Latn" sz="2000" b="0" i="0" u="none" strike="noStrike" cap="none">
                <a:solidFill>
                  <a:srgbClr val="F3843A"/>
                </a:solidFill>
                <a:latin typeface="Barlow"/>
                <a:ea typeface="Barlow"/>
                <a:cs typeface="Barlow"/>
                <a:sym typeface="Barlow"/>
              </a:rPr>
              <a:t> za keramički crep</a:t>
            </a:r>
            <a:endParaRPr sz="2000" b="0" i="0" u="none" strike="noStrike" cap="none" baseline="30000">
              <a:solidFill>
                <a:srgbClr val="F3843A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64457" y="5886772"/>
            <a:ext cx="6662057" cy="32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Hungary SEE Kft (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registrovana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kancelarija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8960 Lenti,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Cserépgyár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utca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1.,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registracioni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broj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20 09 066613, 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daljem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tekstu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lang="hu-HU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pruža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50-godišnju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datuma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pod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uslovima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navedenim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isporučeni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keramički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crepovi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i nj</a:t>
            </a:r>
            <a:r>
              <a:rPr lang="sr-Latn" sz="1200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ihov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 dodaci ispunjavaju zahteve otpornosti na mraz, dimenzionalne stabilnosti i kapaciteta zadržavanja vode kako je definisano u standardu </a:t>
            </a:r>
            <a:r>
              <a:rPr lang="hu-HU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EN 1304:2005. 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obavezujemo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sav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ne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ispunjava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gore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bez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partnera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isporučućemo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gradilište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je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došlo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promene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boje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modela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materijala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novi,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aktuelni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model.</a:t>
            </a:r>
            <a:endParaRPr sz="12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prvih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pet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godina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preuzimamo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obavezu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partneru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nastale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uključujući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pomoćnih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materijala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uklanjanja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regionalno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uobičajenim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cenama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rada.</a:t>
            </a:r>
            <a:endParaRPr sz="12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64458" y="9875675"/>
            <a:ext cx="20320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1200" b="1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László Józsa</a:t>
            </a:r>
            <a:endParaRPr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Menadžer kvaliteta</a:t>
            </a:r>
            <a:endParaRPr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2" name="Google Shape;92;p1" descr="A képen égbolt, térkép, füst, vonal látható&#10;&#10;Automatikusan generált leírá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0106" y="9249011"/>
            <a:ext cx="1990725" cy="7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MSZ EN ISO 9001:2009 &amp; MSZ EN ISO 14001:2005 | AK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57883" y="9183695"/>
            <a:ext cx="1337334" cy="13373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64457" y="2222027"/>
            <a:ext cx="2977243" cy="351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Datum izdavanja: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Broj otpremnice: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Datum isporuke: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Ime kupca: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Adresa isporuke kupca: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4458" y="2497514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4458" y="3218044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4458" y="3911568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48809" y="4617110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64458" y="5322652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50886"/>
          <a:stretch/>
        </p:blipFill>
        <p:spPr>
          <a:xfrm>
            <a:off x="0" y="1291809"/>
            <a:ext cx="3539114" cy="72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r="39103" b="37811"/>
          <a:stretch/>
        </p:blipFill>
        <p:spPr>
          <a:xfrm>
            <a:off x="3161005" y="6199224"/>
            <a:ext cx="4388227" cy="44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A képen Grafika, Betűtípus, képernyőkép, Grafikus tervezés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4327" y="11185"/>
            <a:ext cx="1685348" cy="629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32228" y="253843"/>
            <a:ext cx="70952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2000" b="0" i="0" u="none" strike="noStrike" cap="none" dirty="0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Uslovi garancije </a:t>
            </a:r>
            <a:endParaRPr sz="2000" b="0" i="0" u="none" strike="noStrike" cap="none" baseline="30000" dirty="0">
              <a:solidFill>
                <a:srgbClr val="F3843A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r="46710"/>
          <a:stretch/>
        </p:blipFill>
        <p:spPr>
          <a:xfrm>
            <a:off x="3707251" y="51530"/>
            <a:ext cx="3840093" cy="72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56323" y="732597"/>
            <a:ext cx="3689602" cy="9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 ove garancije je fizičko ili pravno lice koje, u trenutku nastanka garancijskog događaja, potvrđuje da je vlasnik (ili ovlašćeni predstavnik vlasnika) zgrade u kojoj su proizvodi prvi put ugrađeni, i da su proizvodi ugrađeni u skladu sa njihovom namenom i u skladu sa specifikacijama proizvođača. Garancija će ostati važeća čak i u slučaju promene vlasništva, do isteka originalnog garantnog perioda.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Aktivacija garancije biće moguća ako tokom garantnog perioda  korisnik prijavi otkriveni nedostatak kompaniji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Hungary SEE Kft. (ili njegovom pravnom nasledniku) u pisanom obliku bez nepotrebnog odlaganja nakon otkrivanja, ali najkasnije u roku od 30 (trideset) dana. Izveštaj o garanciji treba da navede prirodu kvara i, na osnovu dostupnih informacija, okolnosti kvara, uz priloženu fotografsku dokumentaciju gde je to moguće. Obaveštenje o garantnom slučaju smatraće se pismenim ako je poslato redovnom poštom ili e-mailom (info@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.hu) na zvanične kontakt podatke Kompanije. 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važi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sledeće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metode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navedene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karakteristike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b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Kapacitet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zadržavanja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vode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SRPS EN 539-1:2011,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metoda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2 </a:t>
            </a:r>
            <a:b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Otpornost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na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mraz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SRPS EN 539-2:2011,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metoda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„E” </a:t>
            </a:r>
            <a:b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Dimenzionalna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stabilnost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: SRPS EN 1024:2005</a:t>
            </a:r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 će biti važeća samo ako je proizvod ugrađen na profesionalan način, stoga se moraju pratiti uputstva u brošurama i vodičima za ugradnju. Crep jedne boje treba postavljati mešanjem najmanje četiri palete. Žalbe se ne mogu uvažiti zbog izostavljanja ovog radnog procesa. U slučaju keramičkih proizvoda, zbog prirodnih svojstava sirovine, mogu se pojaviti manje razlike u boji i nijansi između serija sa različitih datuma proizvodnje. Ove razlike su estetske prirode, ne smatraju se nedostacima i ne utiču na upotrebljivost proizvoda.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 svoje porozne strukture, keramički proizvodi su skloni apsorpciji vlage. Apsorpcija vlage i rezultirajuće produbljivanje boje, potamnjivanje ili pojavljivanje mrlja predstavljaju prirodna fizička svojstva keramičkih proizvoda i ne smatraju se proizvodnim nedostacima. </a:t>
            </a:r>
            <a:b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Ovaj fenomen je obično privremen, prestaje nakon sušenja i ne utiče na kvalitet ili funkcionalnost proizvoda. Estetske promene nastale usled izloženosti vlazi svojstvene su prirodi proizvoda.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Manje estetske varijacije, mikrodefekti ili oštećenja kao što su okrnjeni rubovi na površini keramičkih proizvoda, koji nisu vidljivi nakon profesionalne ugradnje, ne smatraju se defektima i ne utiču na korisnu vrednost proizvoda. Problemi sa vidljivošću odnose se isključivo na predviđeno, konačno stanje ugradnje.</a:t>
            </a:r>
            <a:endParaRPr dirty="0"/>
          </a:p>
          <a:p>
            <a:pPr marL="228600" lvl="0" indent="-228600" algn="just">
              <a:spcBef>
                <a:spcPts val="600"/>
              </a:spcBef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Isporučeni crep mora biti postavljen u skladu sa mađarskim </a:t>
            </a:r>
            <a:r>
              <a:rPr lang="sr-Latn" sz="800" b="0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standardom </a:t>
            </a:r>
            <a:r>
              <a:rPr lang="sr-Latn" sz="80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SRPS-EN</a:t>
            </a:r>
            <a:r>
              <a:rPr lang="sr-Latn" sz="800" b="0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 opšteprihvaćenim pravilima krovopokrivačke struke, kao i dopunskim Smernicama za primenu tehnologije kompanije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U slučaju neslaganja između uputstava proizvođača i drugih pravila, za potrebe garancijskih zahteva primenjivaće se uputstva proizvođača.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 garancija se ne odnosi na oštećenja nastala usled nepravilnog skladištenja, niti na kvarove koji su mogli biti sprečeni redovnim (najmanje godišnjim) pregledom i održavanjem krova (npr. čišćenje žlebova za odvod vode, održavanje oluka).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Preduslov za garanciju je postojanje krovne konstrukcije koja je profesionalna u svakom pogledu.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Ventilacija krovne površine (ulaz i izlaz vazduha) mora na celoj površini biti pripremljena u skladu sa standardom. Garancija neće pokrivati oštećenja nastala usled nepravilno ventilisanih krovnih površina.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 garancija ne pokriva promene u boji proizvoda, površinske ogrebotine koje ne utiču na estetiku proizvoda, niti hemijska i biološka oštećenja (npr. kontaminacija prašinom ili mahovinom).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 početka bilo kakvih popravki, mora se pružiti prilika zaposlenima u kompaniji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pregledaju stanje krova. </a:t>
            </a:r>
            <a:endParaRPr dirty="0"/>
          </a:p>
          <a:p>
            <a:pPr marL="228600" marR="0" lvl="0" indent="-169227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935"/>
              <a:buFont typeface="Play"/>
              <a:buNone/>
            </a:pPr>
            <a:endParaRPr sz="85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845928" y="732597"/>
            <a:ext cx="3481517" cy="901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pregledati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kompletnu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dokumentaciju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okviru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obaveštenja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15 dana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prijema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izdati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pisanu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izjavu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više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vremena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inspekcije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licu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uzorkovanja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obavešten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naznačen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očekivani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datum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završetka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izvođenja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radova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tiču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mora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dostaviti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zadržava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radove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firma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odredi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vidljivo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neispravan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trenutku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pokazuje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prepoznatljive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rukovanja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zamenjen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besplatno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strane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izdavaoca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istovar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gradilištu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takav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davalac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demontaže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Odgovornost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ovoj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prvih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pet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godina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snositi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snosni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odgovornost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bilo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kakvu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indirektnu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posledičnu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štetu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uključuje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gubitak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profita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gubitke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usled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nedostupnosti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štete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lomove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nastale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usled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prirodnih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uzroka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oluje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okviru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usluga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uticati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ostaje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isteka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originalnog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pismu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;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takve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dopunske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produžavaju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period.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samo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korišćenje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originalnih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sistemi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ventilaciju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ventilacioni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sleme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ivični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sleme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itd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.).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primenjivati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uzrokovanih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neoriginalnih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ugrađenih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uređaja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Ova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premeštanje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sistema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instaliranih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ugrađenih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a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integrisanih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rezultat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nepravilnog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hodanje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garancijski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mogu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uvažiti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!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Kako bi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procenio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mora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obezbediti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autentičan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Primarna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metoda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jeste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priloži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faktura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potvrđuje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zajedno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odgovarajućim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otpremnicom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Prilaganje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preduslov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ostvarivanje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odrediti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primenljive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osnovu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relevantnog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prilikom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objektivnih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razloga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moguće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priložiti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fakturu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otpremnicu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prilikom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ostvarivanja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prihvati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zatraži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verodostojno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potvrđuju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odlučiti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prikladnosti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dostavljenih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dokumenata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valjanosti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zavisnosti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trajanja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premašuje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period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izvršenja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robe,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potrošači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imaju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besplatno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otklanjanje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strane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prodavca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skladu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zakonodavstvom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Evropske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Mađarske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utiče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njegova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primenjivost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samo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teritoriji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Srbije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/>
          </a:p>
          <a:p>
            <a:pPr marL="228600" marR="0" lvl="0" indent="-15875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1100"/>
              <a:buFont typeface="Play"/>
              <a:buNone/>
            </a:pPr>
            <a:endParaRPr sz="10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65388" y="9545266"/>
            <a:ext cx="6662057" cy="9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b="1" i="0" u="none" strike="noStrike" cap="none" dirty="0" err="1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900" b="1" i="0" u="none" strike="noStrike" cap="none" dirty="0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 Hungary SEE </a:t>
            </a:r>
            <a:r>
              <a:rPr lang="sr-Latn" sz="900" b="1" dirty="0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Kft</a:t>
            </a:r>
            <a:r>
              <a:rPr lang="sr-Latn" sz="900" b="0" i="0" u="none" strike="noStrike" cap="none" dirty="0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H-8960 Lenti, Cserépgyár utca 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Telefon: +36 92 551 550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E-mail:</a:t>
            </a:r>
            <a:r>
              <a:rPr lang="sr-Latn" sz="9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900" b="0" i="0" u="sng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hu-HU" sz="900" b="0" i="0" u="sng" strike="noStrike" cap="none" dirty="0" err="1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swisspor</a:t>
            </a:r>
            <a:r>
              <a:rPr lang="sr-Latn" sz="900" b="0" i="0" u="sng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.hu</a:t>
            </a:r>
            <a:endParaRPr sz="900" b="0" i="0" u="none" strike="noStrike" cap="none" dirty="0">
              <a:solidFill>
                <a:srgbClr val="74747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b="0" i="0" u="none" strike="noStrike" cap="none" dirty="0" err="1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swisspor</a:t>
            </a:r>
            <a:r>
              <a:rPr lang="sr-Latn" sz="900" b="0" i="0" u="none" strike="noStrike" cap="none" dirty="0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ton.rs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Custom</PresentationFormat>
  <Paragraphs>46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Office-téma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Andras Zajacz</dc:creator>
  <cp:lastModifiedBy>Nóra Kovács</cp:lastModifiedBy>
  <cp:revision>7</cp:revision>
  <cp:lastPrinted>2026-03-03T10:11:15Z</cp:lastPrinted>
  <dcterms:created xsi:type="dcterms:W3CDTF">2025-10-10T10:15:48Z</dcterms:created>
  <dcterms:modified xsi:type="dcterms:W3CDTF">2026-03-04T07:22:57Z</dcterms:modified>
</cp:coreProperties>
</file>